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y="6858000" cx="12192000"/>
  <p:notesSz cx="6858000" cy="9144000"/>
  <p:embeddedFontLst>
    <p:embeddedFont>
      <p:font typeface="Raleway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{2D200454-40CA-4A62-9FC3-DE9A4176ACB9}">
      <p15:notes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  <p:ext uri="http://customooxmlschemas.google.com/">
      <go:slidesCustomData xmlns:go="http://customooxmlschemas.google.com/" r:id="rId54" roundtripDataSignature="AMtx7mgr/+8q0FZY+eBE/I/1T0MqHr+6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aleway-bold.fntdata"/><Relationship Id="rId50" Type="http://schemas.openxmlformats.org/officeDocument/2006/relationships/font" Target="fonts/Raleway-regular.fntdata"/><Relationship Id="rId53" Type="http://schemas.openxmlformats.org/officeDocument/2006/relationships/font" Target="fonts/Raleway-boldItalic.fntdata"/><Relationship Id="rId52" Type="http://schemas.openxmlformats.org/officeDocument/2006/relationships/font" Target="fonts/Raleway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" name="Google Shape;8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" name="Google Shape;13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" name="Google Shape;145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d44c9d4a98_0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1" name="Google Shape;151;gd44c9d4a98_0_4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d44c9d4a98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" name="Google Shape;158;gd44c9d4a98_0_4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" name="Google Shape;16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d44c9d4a98_0_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0" name="Google Shape;170;gd44c9d4a98_0_5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7" name="Google Shape;17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d44c9d4a98_0_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4" name="Google Shape;184;gd44c9d4a98_0_6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0" name="Google Shape;190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7" name="Google Shape;197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4" name="Google Shape;204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0" name="Google Shape;210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9" name="Google Shape;219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d44f45302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5" name="Google Shape;225;gd44f453022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2" name="Google Shape;232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6" name="Google Shape;246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3" name="Google Shape;253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0" name="Google Shape;260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7" name="Google Shape;267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c58274be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gcc58274b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e386379c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4" name="Google Shape;274;gae386379cc_0_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1" name="Google Shape;281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8" name="Google Shape;288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5" name="Google Shape;295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2" name="Google Shape;302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9" name="Google Shape;309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6" name="Google Shape;316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3" name="Google Shape;323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1" name="Google Shape;331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8" name="Google Shape;338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c58274bed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gcc58274be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5" name="Google Shape;345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2" name="Google Shape;352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b75cefdc3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9" name="Google Shape;359;gb75cefdc32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b75cefdc3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6" name="Google Shape;366;gb75cefdc32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b75cefdc3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3" name="Google Shape;373;gb75cefdc32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d44c9d4a9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" name="Google Shape;104;gd44c9d4a98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d44c9d4a98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" name="Google Shape;111;gd44c9d4a98_0_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d44c9d4a98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" name="Google Shape;118;gd44c9d4a98_0_1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d44c9d4a98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" name="Google Shape;125;gd44c9d4a98_0_2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d44c9d4a98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2" name="Google Shape;132;gd44c9d4a98_0_3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4"/>
          <p:cNvSpPr txBox="1"/>
          <p:nvPr>
            <p:ph type="ctrTitle"/>
          </p:nvPr>
        </p:nvSpPr>
        <p:spPr>
          <a:xfrm>
            <a:off x="1524000" y="3360737"/>
            <a:ext cx="9144000" cy="142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4"/>
          <p:cNvSpPr txBox="1"/>
          <p:nvPr>
            <p:ph idx="1" type="subTitle"/>
          </p:nvPr>
        </p:nvSpPr>
        <p:spPr>
          <a:xfrm>
            <a:off x="1524000" y="4851400"/>
            <a:ext cx="9144000" cy="9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7" name="Google Shape;17;p34"/>
          <p:cNvSpPr txBox="1"/>
          <p:nvPr>
            <p:ph idx="10" type="dt"/>
          </p:nvPr>
        </p:nvSpPr>
        <p:spPr>
          <a:xfrm>
            <a:off x="1600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" name="Google Shape;18;p34"/>
          <p:cNvSpPr txBox="1"/>
          <p:nvPr>
            <p:ph idx="11" type="ftr"/>
          </p:nvPr>
        </p:nvSpPr>
        <p:spPr>
          <a:xfrm>
            <a:off x="4800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34"/>
          <p:cNvSpPr txBox="1"/>
          <p:nvPr>
            <p:ph idx="12" type="sldNum"/>
          </p:nvPr>
        </p:nvSpPr>
        <p:spPr>
          <a:xfrm>
            <a:off x="9372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20" name="Google Shape;20;p34"/>
          <p:cNvPicPr preferRelativeResize="0"/>
          <p:nvPr/>
        </p:nvPicPr>
        <p:blipFill rotWithShape="1">
          <a:blip r:embed="rId2">
            <a:alphaModFix/>
          </a:blip>
          <a:srcRect b="67" l="0" r="0" t="69"/>
          <a:stretch/>
        </p:blipFill>
        <p:spPr>
          <a:xfrm>
            <a:off x="2057400" y="508889"/>
            <a:ext cx="8078399" cy="166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3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" name="Google Shape;74;p43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/>
        </p:txBody>
      </p:sp>
      <p:sp>
        <p:nvSpPr>
          <p:cNvPr id="75" name="Google Shape;75;p43"/>
          <p:cNvSpPr txBox="1"/>
          <p:nvPr>
            <p:ph idx="10" type="dt"/>
          </p:nvPr>
        </p:nvSpPr>
        <p:spPr>
          <a:xfrm>
            <a:off x="1600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6" name="Google Shape;76;p43"/>
          <p:cNvSpPr txBox="1"/>
          <p:nvPr>
            <p:ph idx="11" type="ftr"/>
          </p:nvPr>
        </p:nvSpPr>
        <p:spPr>
          <a:xfrm>
            <a:off x="4800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7" name="Google Shape;77;p43"/>
          <p:cNvSpPr txBox="1"/>
          <p:nvPr>
            <p:ph idx="12" type="sldNum"/>
          </p:nvPr>
        </p:nvSpPr>
        <p:spPr>
          <a:xfrm>
            <a:off x="9372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35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/>
        </p:txBody>
      </p:sp>
      <p:sp>
        <p:nvSpPr>
          <p:cNvPr id="24" name="Google Shape;24;p35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/>
        </p:txBody>
      </p:sp>
      <p:sp>
        <p:nvSpPr>
          <p:cNvPr id="25" name="Google Shape;25;p35"/>
          <p:cNvSpPr txBox="1"/>
          <p:nvPr>
            <p:ph idx="10" type="dt"/>
          </p:nvPr>
        </p:nvSpPr>
        <p:spPr>
          <a:xfrm>
            <a:off x="1600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35"/>
          <p:cNvSpPr txBox="1"/>
          <p:nvPr>
            <p:ph idx="11" type="ftr"/>
          </p:nvPr>
        </p:nvSpPr>
        <p:spPr>
          <a:xfrm>
            <a:off x="4800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35"/>
          <p:cNvSpPr txBox="1"/>
          <p:nvPr>
            <p:ph idx="12" type="sldNum"/>
          </p:nvPr>
        </p:nvSpPr>
        <p:spPr>
          <a:xfrm>
            <a:off x="9372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" name="Google Shape;30;p3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/>
        </p:txBody>
      </p:sp>
      <p:sp>
        <p:nvSpPr>
          <p:cNvPr id="31" name="Google Shape;31;p36"/>
          <p:cNvSpPr txBox="1"/>
          <p:nvPr>
            <p:ph idx="10" type="dt"/>
          </p:nvPr>
        </p:nvSpPr>
        <p:spPr>
          <a:xfrm>
            <a:off x="1600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" name="Google Shape;32;p36"/>
          <p:cNvSpPr txBox="1"/>
          <p:nvPr>
            <p:ph idx="11" type="ftr"/>
          </p:nvPr>
        </p:nvSpPr>
        <p:spPr>
          <a:xfrm>
            <a:off x="4800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" name="Google Shape;33;p36"/>
          <p:cNvSpPr txBox="1"/>
          <p:nvPr>
            <p:ph idx="12" type="sldNum"/>
          </p:nvPr>
        </p:nvSpPr>
        <p:spPr>
          <a:xfrm>
            <a:off x="9372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7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" name="Google Shape;36;p37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Raleway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aleway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aleway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aleway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aleway"/>
              <a:buNone/>
              <a:defRPr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7" name="Google Shape;37;p37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/>
        </p:txBody>
      </p:sp>
      <p:sp>
        <p:nvSpPr>
          <p:cNvPr id="38" name="Google Shape;38;p37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Raleway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aleway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aleway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aleway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aleway"/>
              <a:buNone/>
              <a:defRPr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9" name="Google Shape;39;p37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/>
        </p:txBody>
      </p:sp>
      <p:sp>
        <p:nvSpPr>
          <p:cNvPr id="40" name="Google Shape;40;p37"/>
          <p:cNvSpPr txBox="1"/>
          <p:nvPr>
            <p:ph idx="10" type="dt"/>
          </p:nvPr>
        </p:nvSpPr>
        <p:spPr>
          <a:xfrm>
            <a:off x="1600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37"/>
          <p:cNvSpPr txBox="1"/>
          <p:nvPr>
            <p:ph idx="11" type="ftr"/>
          </p:nvPr>
        </p:nvSpPr>
        <p:spPr>
          <a:xfrm>
            <a:off x="4800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37"/>
          <p:cNvSpPr txBox="1"/>
          <p:nvPr>
            <p:ph idx="12" type="sldNum"/>
          </p:nvPr>
        </p:nvSpPr>
        <p:spPr>
          <a:xfrm>
            <a:off x="9372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38"/>
          <p:cNvSpPr txBox="1"/>
          <p:nvPr>
            <p:ph idx="10" type="dt"/>
          </p:nvPr>
        </p:nvSpPr>
        <p:spPr>
          <a:xfrm>
            <a:off x="1600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38"/>
          <p:cNvSpPr txBox="1"/>
          <p:nvPr>
            <p:ph idx="11" type="ftr"/>
          </p:nvPr>
        </p:nvSpPr>
        <p:spPr>
          <a:xfrm>
            <a:off x="4800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38"/>
          <p:cNvSpPr txBox="1"/>
          <p:nvPr>
            <p:ph idx="12" type="sldNum"/>
          </p:nvPr>
        </p:nvSpPr>
        <p:spPr>
          <a:xfrm>
            <a:off x="9372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9"/>
          <p:cNvSpPr txBox="1"/>
          <p:nvPr>
            <p:ph idx="10" type="dt"/>
          </p:nvPr>
        </p:nvSpPr>
        <p:spPr>
          <a:xfrm>
            <a:off x="1600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39"/>
          <p:cNvSpPr txBox="1"/>
          <p:nvPr>
            <p:ph idx="11" type="ftr"/>
          </p:nvPr>
        </p:nvSpPr>
        <p:spPr>
          <a:xfrm>
            <a:off x="4800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p39"/>
          <p:cNvSpPr txBox="1"/>
          <p:nvPr>
            <p:ph idx="12" type="sldNum"/>
          </p:nvPr>
        </p:nvSpPr>
        <p:spPr>
          <a:xfrm>
            <a:off x="9372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0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4" name="Google Shape;54;p40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55" name="Google Shape;55;p40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Raleway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aleway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aleway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aleway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aleway"/>
              <a:buNone/>
              <a:defRPr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6" name="Google Shape;56;p40"/>
          <p:cNvSpPr txBox="1"/>
          <p:nvPr>
            <p:ph idx="10" type="dt"/>
          </p:nvPr>
        </p:nvSpPr>
        <p:spPr>
          <a:xfrm>
            <a:off x="1600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" name="Google Shape;57;p40"/>
          <p:cNvSpPr txBox="1"/>
          <p:nvPr>
            <p:ph idx="11" type="ftr"/>
          </p:nvPr>
        </p:nvSpPr>
        <p:spPr>
          <a:xfrm>
            <a:off x="4800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" name="Google Shape;58;p40"/>
          <p:cNvSpPr txBox="1"/>
          <p:nvPr>
            <p:ph idx="12" type="sldNum"/>
          </p:nvPr>
        </p:nvSpPr>
        <p:spPr>
          <a:xfrm>
            <a:off x="9372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1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41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41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Raleway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aleway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aleway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aleway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aleway"/>
              <a:buNone/>
              <a:defRPr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3" name="Google Shape;63;p41"/>
          <p:cNvSpPr txBox="1"/>
          <p:nvPr>
            <p:ph idx="10" type="dt"/>
          </p:nvPr>
        </p:nvSpPr>
        <p:spPr>
          <a:xfrm>
            <a:off x="1600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41"/>
          <p:cNvSpPr txBox="1"/>
          <p:nvPr>
            <p:ph idx="11" type="ftr"/>
          </p:nvPr>
        </p:nvSpPr>
        <p:spPr>
          <a:xfrm>
            <a:off x="4800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41"/>
          <p:cNvSpPr txBox="1"/>
          <p:nvPr>
            <p:ph idx="12" type="sldNum"/>
          </p:nvPr>
        </p:nvSpPr>
        <p:spPr>
          <a:xfrm>
            <a:off x="9372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42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/>
        </p:txBody>
      </p:sp>
      <p:sp>
        <p:nvSpPr>
          <p:cNvPr id="69" name="Google Shape;69;p42"/>
          <p:cNvSpPr txBox="1"/>
          <p:nvPr>
            <p:ph idx="10" type="dt"/>
          </p:nvPr>
        </p:nvSpPr>
        <p:spPr>
          <a:xfrm>
            <a:off x="1600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0" name="Google Shape;70;p42"/>
          <p:cNvSpPr txBox="1"/>
          <p:nvPr>
            <p:ph idx="11" type="ftr"/>
          </p:nvPr>
        </p:nvSpPr>
        <p:spPr>
          <a:xfrm>
            <a:off x="4800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42"/>
          <p:cNvSpPr txBox="1"/>
          <p:nvPr>
            <p:ph idx="12" type="sldNum"/>
          </p:nvPr>
        </p:nvSpPr>
        <p:spPr>
          <a:xfrm>
            <a:off x="9372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3"/>
          <p:cNvSpPr/>
          <p:nvPr/>
        </p:nvSpPr>
        <p:spPr>
          <a:xfrm>
            <a:off x="0" y="6216650"/>
            <a:ext cx="12192000" cy="641400"/>
          </a:xfrm>
          <a:prstGeom prst="rect">
            <a:avLst/>
          </a:prstGeom>
          <a:solidFill>
            <a:srgbClr val="28527A"/>
          </a:solidFill>
          <a:ln cap="flat" cmpd="sng" w="12700">
            <a:solidFill>
              <a:srgbClr val="42719C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3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33"/>
          <p:cNvSpPr txBox="1"/>
          <p:nvPr>
            <p:ph idx="10" type="dt"/>
          </p:nvPr>
        </p:nvSpPr>
        <p:spPr>
          <a:xfrm>
            <a:off x="1600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33"/>
          <p:cNvSpPr txBox="1"/>
          <p:nvPr>
            <p:ph idx="11" type="ftr"/>
          </p:nvPr>
        </p:nvSpPr>
        <p:spPr>
          <a:xfrm>
            <a:off x="4800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3"/>
          <p:cNvSpPr txBox="1"/>
          <p:nvPr>
            <p:ph idx="12" type="sldNum"/>
          </p:nvPr>
        </p:nvSpPr>
        <p:spPr>
          <a:xfrm>
            <a:off x="9372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2" name="Google Shape;12;p33"/>
          <p:cNvSpPr/>
          <p:nvPr/>
        </p:nvSpPr>
        <p:spPr>
          <a:xfrm>
            <a:off x="0" y="-1"/>
            <a:ext cx="12192000" cy="365100"/>
          </a:xfrm>
          <a:prstGeom prst="rect">
            <a:avLst/>
          </a:prstGeom>
          <a:solidFill>
            <a:srgbClr val="008BD2"/>
          </a:solidFill>
          <a:ln cap="flat" cmpd="sng" w="12700">
            <a:solidFill>
              <a:srgbClr val="42719C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33"/>
          <p:cNvPicPr preferRelativeResize="0"/>
          <p:nvPr/>
        </p:nvPicPr>
        <p:blipFill rotWithShape="1">
          <a:blip r:embed="rId1">
            <a:alphaModFix/>
          </a:blip>
          <a:srcRect b="27761" l="0" r="0" t="0"/>
          <a:stretch/>
        </p:blipFill>
        <p:spPr>
          <a:xfrm>
            <a:off x="139699" y="6268084"/>
            <a:ext cx="537503" cy="53848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jpg"/><Relationship Id="rId4" Type="http://schemas.openxmlformats.org/officeDocument/2006/relationships/image" Target="../media/image10.jpg"/><Relationship Id="rId5" Type="http://schemas.openxmlformats.org/officeDocument/2006/relationships/image" Target="../media/image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3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4.jpg"/><Relationship Id="rId4" Type="http://schemas.openxmlformats.org/officeDocument/2006/relationships/image" Target="../media/image28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6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9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7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2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"/>
          <p:cNvSpPr txBox="1"/>
          <p:nvPr>
            <p:ph type="ctrTitle"/>
          </p:nvPr>
        </p:nvSpPr>
        <p:spPr>
          <a:xfrm>
            <a:off x="1524000" y="3172500"/>
            <a:ext cx="9144000" cy="94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lang="fi-FI" sz="5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ope-kurssi</a:t>
            </a:r>
            <a:endParaRPr b="0" i="0" sz="55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3" name="Google Shape;83;p1"/>
          <p:cNvSpPr txBox="1"/>
          <p:nvPr>
            <p:ph idx="1" type="subTitle"/>
          </p:nvPr>
        </p:nvSpPr>
        <p:spPr>
          <a:xfrm>
            <a:off x="1524000" y="4806000"/>
            <a:ext cx="91440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i-FI"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Opettajien materiaali</a:t>
            </a:r>
            <a:endParaRPr b="0" i="0" sz="24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lang="fi-FI" sz="4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</a:t>
            </a: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äännöt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2" name="Google Shape;142;p9"/>
          <p:cNvSpPr txBox="1"/>
          <p:nvPr>
            <p:ph idx="1" type="body"/>
          </p:nvPr>
        </p:nvSpPr>
        <p:spPr>
          <a:xfrm>
            <a:off x="838200" y="2028850"/>
            <a:ext cx="10515600" cy="3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Raleway"/>
              <a:buChar char="●"/>
            </a:pPr>
            <a:r>
              <a:rPr lang="fi-FI" sz="2200">
                <a:latin typeface="Raleway"/>
                <a:ea typeface="Raleway"/>
                <a:cs typeface="Raleway"/>
                <a:sym typeface="Raleway"/>
              </a:rPr>
              <a:t>Väylän pelaamiseen vaikuttavat useat luontaiset esteet, kuten puut, pensaat ja muu kasvusto</a:t>
            </a:r>
            <a:endParaRPr sz="2200"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Raleway"/>
              <a:ea typeface="Raleway"/>
              <a:cs typeface="Raleway"/>
              <a:sym typeface="Raleway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Raleway"/>
              <a:buChar char="●"/>
            </a:pPr>
            <a:r>
              <a:rPr lang="fi-FI" sz="2200">
                <a:latin typeface="Raleway"/>
                <a:ea typeface="Raleway"/>
                <a:cs typeface="Raleway"/>
                <a:sym typeface="Raleway"/>
              </a:rPr>
              <a:t>Luonnon vahingoittaminen on ehdottomasti kielletty</a:t>
            </a:r>
            <a:endParaRPr sz="2200"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Raleway"/>
              <a:ea typeface="Raleway"/>
              <a:cs typeface="Raleway"/>
              <a:sym typeface="Raleway"/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Raleway"/>
              <a:buChar char="●"/>
            </a:pPr>
            <a:r>
              <a:rPr lang="fi-FI" sz="2200">
                <a:latin typeface="Raleway"/>
                <a:ea typeface="Raleway"/>
                <a:cs typeface="Raleway"/>
                <a:sym typeface="Raleway"/>
              </a:rPr>
              <a:t>Frisbeegolfradoilla on myös keinotekoisia esteitä, kuten:</a:t>
            </a:r>
            <a:br>
              <a:rPr lang="fi-FI" sz="1700"/>
            </a:br>
            <a:endParaRPr sz="1700"/>
          </a:p>
          <a:p>
            <a:pPr indent="-31750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❏"/>
            </a:pPr>
            <a:r>
              <a:rPr lang="fi-FI" sz="1800">
                <a:latin typeface="Raleway"/>
                <a:ea typeface="Raleway"/>
                <a:cs typeface="Raleway"/>
                <a:sym typeface="Raleway"/>
              </a:rPr>
              <a:t>OB-alueet = Pelikelvoton alue</a:t>
            </a:r>
            <a:r>
              <a:rPr lang="fi-FI" sz="1600">
                <a:latin typeface="Raleway"/>
                <a:ea typeface="Raleway"/>
                <a:cs typeface="Raleway"/>
                <a:sym typeface="Raleway"/>
              </a:rPr>
              <a:t> ( </a:t>
            </a:r>
            <a:r>
              <a:rPr i="1" lang="fi-FI" sz="1600">
                <a:latin typeface="Raleway"/>
                <a:ea typeface="Raleway"/>
                <a:cs typeface="Raleway"/>
                <a:sym typeface="Raleway"/>
              </a:rPr>
              <a:t>engl. Out of Bounds </a:t>
            </a:r>
            <a:r>
              <a:rPr lang="fi-FI" sz="1600">
                <a:latin typeface="Raleway"/>
                <a:ea typeface="Raleway"/>
                <a:cs typeface="Raleway"/>
                <a:sym typeface="Raleway"/>
              </a:rPr>
              <a:t>)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-31750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❏"/>
            </a:pPr>
            <a:r>
              <a:rPr lang="fi-FI" sz="1800">
                <a:latin typeface="Raleway"/>
                <a:ea typeface="Raleway"/>
                <a:cs typeface="Raleway"/>
                <a:sym typeface="Raleway"/>
              </a:rPr>
              <a:t>Pakollinen kiertosuunta eli Mando</a:t>
            </a:r>
            <a:r>
              <a:rPr lang="fi-FI" sz="1600">
                <a:latin typeface="Raleway"/>
                <a:ea typeface="Raleway"/>
                <a:cs typeface="Raleway"/>
                <a:sym typeface="Raleway"/>
              </a:rPr>
              <a:t> ( </a:t>
            </a:r>
            <a:r>
              <a:rPr i="1" lang="fi-FI" sz="1600">
                <a:latin typeface="Raleway"/>
                <a:ea typeface="Raleway"/>
                <a:cs typeface="Raleway"/>
                <a:sym typeface="Raleway"/>
              </a:rPr>
              <a:t>engl. Mandatory Route </a:t>
            </a:r>
            <a:r>
              <a:rPr lang="fi-FI" sz="1600">
                <a:latin typeface="Raleway"/>
                <a:ea typeface="Raleway"/>
                <a:cs typeface="Raleway"/>
                <a:sym typeface="Raleway"/>
              </a:rPr>
              <a:t>)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lang="fi-FI" sz="4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</a:t>
            </a: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äännöt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8" name="Google Shape;148;p10"/>
          <p:cNvSpPr txBox="1"/>
          <p:nvPr>
            <p:ph idx="1" type="body"/>
          </p:nvPr>
        </p:nvSpPr>
        <p:spPr>
          <a:xfrm>
            <a:off x="839416" y="162880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fi-FI" sz="2000">
                <a:latin typeface="Raleway"/>
                <a:ea typeface="Raleway"/>
                <a:cs typeface="Raleway"/>
                <a:sym typeface="Raleway"/>
              </a:rPr>
              <a:t>OB-alue </a:t>
            </a:r>
            <a:r>
              <a:rPr b="1" lang="fi-FI" sz="1800">
                <a:latin typeface="Raleway"/>
                <a:ea typeface="Raleway"/>
                <a:cs typeface="Raleway"/>
                <a:sym typeface="Raleway"/>
              </a:rPr>
              <a:t>(Out of Bounds)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-1079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1600"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fi-FI" sz="1900">
                <a:latin typeface="Raleway"/>
                <a:ea typeface="Raleway"/>
                <a:cs typeface="Raleway"/>
                <a:sym typeface="Raleway"/>
              </a:rPr>
              <a:t>OB-alueelle heittämisestä seuraa yksi rangaistusheitto, </a:t>
            </a:r>
            <a:r>
              <a:rPr b="1" lang="fi-FI" sz="1900">
                <a:latin typeface="Raleway"/>
                <a:ea typeface="Raleway"/>
                <a:cs typeface="Raleway"/>
                <a:sym typeface="Raleway"/>
              </a:rPr>
              <a:t>eikä</a:t>
            </a:r>
            <a:r>
              <a:rPr lang="fi-FI" sz="1900">
                <a:latin typeface="Raleway"/>
                <a:ea typeface="Raleway"/>
                <a:cs typeface="Raleway"/>
                <a:sym typeface="Raleway"/>
              </a:rPr>
              <a:t> peliä saa jatkaa OB-alueelta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900"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fi-FI" sz="1900">
                <a:latin typeface="Raleway"/>
                <a:ea typeface="Raleway"/>
                <a:cs typeface="Raleway"/>
                <a:sym typeface="Raleway"/>
              </a:rPr>
              <a:t>Peliä jatketaan siitä kohdasta, mistä kiekko meni OB-alueelle tai edelliseltä heittopaikalta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900"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fi-FI" sz="1900">
                <a:latin typeface="Raleway"/>
                <a:ea typeface="Raleway"/>
                <a:cs typeface="Raleway"/>
                <a:sym typeface="Raleway"/>
              </a:rPr>
              <a:t>OB-alueet on yleensä merkitty rata- ja väyläkarttoihin valkoisilla tai mustilla viivoilla ja maastoon ne merkitään usein valkoisilla kepeillä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indent="-1079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/>
          </a:p>
          <a:p>
            <a:pPr indent="-1079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gd44c9d4a98_0_4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9413" y="401700"/>
            <a:ext cx="8633175" cy="575404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d44c9d4a98_0_400"/>
          <p:cNvSpPr txBox="1"/>
          <p:nvPr/>
        </p:nvSpPr>
        <p:spPr>
          <a:xfrm>
            <a:off x="3777613" y="6237000"/>
            <a:ext cx="4636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-FI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OB-alue maastossa Kuopion Pro Tourilla 2020</a:t>
            </a:r>
            <a:endParaRPr sz="1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5" name="Google Shape;155;gd44c9d4a98_0_400"/>
          <p:cNvSpPr txBox="1"/>
          <p:nvPr/>
        </p:nvSpPr>
        <p:spPr>
          <a:xfrm>
            <a:off x="9978000" y="6488700"/>
            <a:ext cx="221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Kuva: Anna-Kaisa Savinainen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d44c9d4a98_0_479"/>
          <p:cNvPicPr preferRelativeResize="0"/>
          <p:nvPr/>
        </p:nvPicPr>
        <p:blipFill rotWithShape="1">
          <a:blip r:embed="rId3">
            <a:alphaModFix/>
          </a:blip>
          <a:srcRect b="0" l="7798" r="7806" t="0"/>
          <a:stretch/>
        </p:blipFill>
        <p:spPr>
          <a:xfrm>
            <a:off x="1779413" y="401700"/>
            <a:ext cx="8633175" cy="575404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d44c9d4a98_0_479"/>
          <p:cNvSpPr txBox="1"/>
          <p:nvPr/>
        </p:nvSpPr>
        <p:spPr>
          <a:xfrm>
            <a:off x="4179301" y="6277500"/>
            <a:ext cx="3833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-FI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OB-alue väyläkartassa Petäjävedellä</a:t>
            </a:r>
            <a:endParaRPr sz="1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lang="fi-FI" sz="4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Säännöt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7" name="Google Shape;167;p11"/>
          <p:cNvSpPr txBox="1"/>
          <p:nvPr>
            <p:ph idx="1" type="body"/>
          </p:nvPr>
        </p:nvSpPr>
        <p:spPr>
          <a:xfrm>
            <a:off x="839425" y="1628800"/>
            <a:ext cx="10515600" cy="44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fi-FI" sz="2000">
                <a:latin typeface="Raleway"/>
                <a:ea typeface="Raleway"/>
                <a:cs typeface="Raleway"/>
                <a:sym typeface="Raleway"/>
              </a:rPr>
              <a:t>P</a:t>
            </a:r>
            <a:r>
              <a:rPr b="1" lang="fi-FI" sz="2000">
                <a:latin typeface="Raleway"/>
                <a:ea typeface="Raleway"/>
                <a:cs typeface="Raleway"/>
                <a:sym typeface="Raleway"/>
              </a:rPr>
              <a:t>akollinen kierto </a:t>
            </a:r>
            <a:r>
              <a:rPr b="1" lang="fi-FI" sz="1800">
                <a:latin typeface="Raleway"/>
                <a:ea typeface="Raleway"/>
                <a:cs typeface="Raleway"/>
                <a:sym typeface="Raleway"/>
              </a:rPr>
              <a:t>(Mandatory route) “</a:t>
            </a:r>
            <a:r>
              <a:rPr b="1" lang="fi-FI" sz="1800">
                <a:latin typeface="Raleway"/>
                <a:ea typeface="Raleway"/>
                <a:cs typeface="Raleway"/>
                <a:sym typeface="Raleway"/>
              </a:rPr>
              <a:t>Mando”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-1079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1600"/>
          </a:p>
          <a:p>
            <a:pPr indent="-3365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fi-FI" sz="1700">
                <a:latin typeface="Raleway"/>
                <a:ea typeface="Raleway"/>
                <a:cs typeface="Raleway"/>
                <a:sym typeface="Raleway"/>
              </a:rPr>
              <a:t>Pakollinen kiertosuunta on usein merkitty rata- ja väyläkarttoihin nuolella</a:t>
            </a:r>
            <a:endParaRPr sz="1500"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fi-FI" sz="1700">
                <a:latin typeface="Raleway"/>
                <a:ea typeface="Raleway"/>
                <a:cs typeface="Raleway"/>
                <a:sym typeface="Raleway"/>
              </a:rPr>
              <a:t>Myös maastossa pakollinen kiertosuunta on usein merkitty esimerkiksi puuhun ripustetulla nuolella</a:t>
            </a:r>
            <a:endParaRPr sz="1500"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fi-FI" sz="1700">
                <a:latin typeface="Raleway"/>
                <a:ea typeface="Raleway"/>
                <a:cs typeface="Raleway"/>
                <a:sym typeface="Raleway"/>
              </a:rPr>
              <a:t>Mikäli pelaaja kiertää ns. Mando-puun väärältä puolelta, peliä jatketaan yhden rangaistusheiton kera määrätyltä heittopaikalta eli dropparilta ( </a:t>
            </a:r>
            <a:r>
              <a:rPr i="1" lang="fi-FI" sz="1500">
                <a:latin typeface="Raleway"/>
                <a:ea typeface="Raleway"/>
                <a:cs typeface="Raleway"/>
                <a:sym typeface="Raleway"/>
              </a:rPr>
              <a:t>engl. Drop Zone </a:t>
            </a:r>
            <a:r>
              <a:rPr lang="fi-FI" sz="1700">
                <a:latin typeface="Raleway"/>
                <a:ea typeface="Raleway"/>
                <a:cs typeface="Raleway"/>
                <a:sym typeface="Raleway"/>
              </a:rPr>
              <a:t>) 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fi-FI" sz="1700">
                <a:latin typeface="Raleway"/>
                <a:ea typeface="Raleway"/>
                <a:cs typeface="Raleway"/>
                <a:sym typeface="Raleway"/>
              </a:rPr>
              <a:t>Mikäli määrättyä heittopaikkaa ei ole, peliä jatketaan edelliseltä heittopaikalta, eli sieltä mistä pakollisen kierron väärin kiertänyt heitto heitettiin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d44c9d4a98_0_5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13" y="401700"/>
            <a:ext cx="8633175" cy="575404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d44c9d4a98_0_557"/>
          <p:cNvSpPr txBox="1"/>
          <p:nvPr/>
        </p:nvSpPr>
        <p:spPr>
          <a:xfrm>
            <a:off x="3089400" y="6250500"/>
            <a:ext cx="6013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-FI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Kuvassa ns. portti-mando, jonka läpi pelaajien tulee heittää</a:t>
            </a:r>
            <a:endParaRPr sz="1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4" name="Google Shape;174;gd44c9d4a98_0_557"/>
          <p:cNvSpPr txBox="1"/>
          <p:nvPr/>
        </p:nvSpPr>
        <p:spPr>
          <a:xfrm>
            <a:off x="10248000" y="6488700"/>
            <a:ext cx="194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Kuva: Markus Hopponen</a:t>
            </a:r>
            <a:endParaRPr sz="1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Turvallisuus ja vastuu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0" name="Google Shape;180;p5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fi-FI" sz="1700">
                <a:latin typeface="Raleway"/>
                <a:ea typeface="Raleway"/>
                <a:cs typeface="Raleway"/>
                <a:sym typeface="Raleway"/>
              </a:rPr>
              <a:t>Frisbeegolfkiekko </a:t>
            </a:r>
            <a:r>
              <a:rPr b="1" i="1" lang="fi-FI" sz="1700">
                <a:latin typeface="Raleway"/>
                <a:ea typeface="Raleway"/>
                <a:cs typeface="Raleway"/>
                <a:sym typeface="Raleway"/>
              </a:rPr>
              <a:t>ei ole </a:t>
            </a:r>
            <a:r>
              <a:rPr lang="fi-FI" sz="1700">
                <a:latin typeface="Raleway"/>
                <a:ea typeface="Raleway"/>
                <a:cs typeface="Raleway"/>
                <a:sym typeface="Raleway"/>
              </a:rPr>
              <a:t>sama asia kuin rantafrisbee</a:t>
            </a:r>
            <a:br>
              <a:rPr lang="fi-FI" sz="1700">
                <a:latin typeface="Raleway"/>
                <a:ea typeface="Raleway"/>
                <a:cs typeface="Raleway"/>
                <a:sym typeface="Raleway"/>
              </a:rPr>
            </a:br>
            <a:r>
              <a:rPr lang="fi-FI" sz="1700">
                <a:latin typeface="Raleway"/>
                <a:ea typeface="Raleway"/>
                <a:cs typeface="Raleway"/>
                <a:sym typeface="Raleway"/>
              </a:rPr>
              <a:t>(Frisbeegolfkiekko on painavampi, lentää nopeammin ja on terävämpi )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fi-FI" sz="1700">
                <a:latin typeface="Raleway"/>
                <a:ea typeface="Raleway"/>
                <a:cs typeface="Raleway"/>
                <a:sym typeface="Raleway"/>
              </a:rPr>
              <a:t>Frisbeegolfradat sijaitsevat yleensä julkisissa puistoissa, joissa voi olla muita ulkoilijoita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fi-FI" sz="1700">
                <a:latin typeface="Raleway"/>
                <a:ea typeface="Raleway"/>
                <a:cs typeface="Raleway"/>
                <a:sym typeface="Raleway"/>
              </a:rPr>
              <a:t>Heittäjän on aina varmistettava ennen heittoa, että väylä on vapaa ja heittäminen on turvallista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fi-FI" sz="1700">
                <a:latin typeface="Raleway"/>
                <a:ea typeface="Raleway"/>
                <a:cs typeface="Raleway"/>
                <a:sym typeface="Raleway"/>
              </a:rPr>
              <a:t>Mahdollisesta vaaratilanteesta on varoitettava</a:t>
            </a:r>
            <a:r>
              <a:rPr b="1" lang="fi-FI" sz="1700">
                <a:latin typeface="Raleway"/>
                <a:ea typeface="Raleway"/>
                <a:cs typeface="Raleway"/>
                <a:sym typeface="Raleway"/>
              </a:rPr>
              <a:t> äänekkäällä </a:t>
            </a:r>
            <a:r>
              <a:rPr lang="fi-FI" sz="1700">
                <a:latin typeface="Raleway"/>
                <a:ea typeface="Raleway"/>
                <a:cs typeface="Raleway"/>
                <a:sym typeface="Raleway"/>
              </a:rPr>
              <a:t>huudolla.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1" name="Google Shape;181;p5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aleway"/>
              <a:buChar char="●"/>
            </a:pPr>
            <a:r>
              <a:rPr lang="fi-FI" sz="1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Frisbeegolfissa käytetään golfista tuttua fore-huutoa, ”FOOR!”</a:t>
            </a:r>
            <a:endParaRPr sz="1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aleway"/>
              <a:buChar char="●"/>
            </a:pPr>
            <a:r>
              <a:rPr lang="fi-FI" sz="1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Huudossa voi ja pitää käyttää myös muita sanoja, kuten ”VAROKAA!”</a:t>
            </a:r>
            <a:endParaRPr sz="1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aleway"/>
              <a:buChar char="●"/>
            </a:pPr>
            <a:r>
              <a:rPr lang="fi-FI" sz="1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Tärkeintä on käyttää reilusti ääntä ja kiinnittää vaaravyöhykkeellä olevan huomio</a:t>
            </a:r>
            <a:endParaRPr sz="1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fi-FI" sz="1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Kun kuulet varoitushuudon itse, tulee suojautua esim. kumartumalla ja suojaamalla päätä</a:t>
            </a:r>
            <a:endParaRPr sz="1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d44c9d4a98_0_63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Turvallisuus ja vastuu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7" name="Google Shape;187;gd44c9d4a98_0_63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fi-FI" sz="1900">
                <a:latin typeface="Raleway"/>
                <a:ea typeface="Raleway"/>
                <a:cs typeface="Raleway"/>
                <a:sym typeface="Raleway"/>
              </a:rPr>
              <a:t>Jokainen on aina itse vastuussa heittämästään kiekosta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900"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fi-FI" sz="1900">
                <a:latin typeface="Raleway"/>
                <a:ea typeface="Raleway"/>
                <a:cs typeface="Raleway"/>
                <a:sym typeface="Raleway"/>
              </a:rPr>
              <a:t>Jos varmuutta turvallisuudesta ei ole, täytyy odottaa niin kauan, että heittäminen on turvallista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900"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fi-FI" sz="1900">
                <a:latin typeface="Raleway"/>
                <a:ea typeface="Raleway"/>
                <a:cs typeface="Raleway"/>
                <a:sym typeface="Raleway"/>
              </a:rPr>
              <a:t>Oppilaiden  keskinäinen sijoittelu on osa turvallisuutta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900"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fi-FI" sz="1900">
                <a:latin typeface="Raleway"/>
                <a:ea typeface="Raleway"/>
                <a:cs typeface="Raleway"/>
                <a:sym typeface="Raleway"/>
              </a:rPr>
              <a:t>Kierroksella muut pelaajat pysyttelevät aina heittävän pelaajan tasalla tai takana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900"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fi-FI" sz="1900">
                <a:latin typeface="Raleway"/>
                <a:ea typeface="Raleway"/>
                <a:cs typeface="Raleway"/>
                <a:sym typeface="Raleway"/>
              </a:rPr>
              <a:t>Heittoja harjoitellessa kannattaa oppilaat laittaa riviin, jotta heittoja harjoitellaan samaan suuntaan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Pelin kulku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3" name="Google Shape;193;p7"/>
          <p:cNvSpPr txBox="1"/>
          <p:nvPr>
            <p:ph idx="1" type="body"/>
          </p:nvPr>
        </p:nvSpPr>
        <p:spPr>
          <a:xfrm>
            <a:off x="838200" y="17583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Raleway"/>
              <a:buChar char="•"/>
            </a:pPr>
            <a:r>
              <a:rPr lang="fi-FI" sz="1800">
                <a:latin typeface="Raleway"/>
                <a:ea typeface="Raleway"/>
                <a:cs typeface="Raleway"/>
                <a:sym typeface="Raleway"/>
              </a:rPr>
              <a:t>Frisbeegolfrata kierretään 3-5 pelaajan ryhmissä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-2984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Raleway"/>
              <a:buChar char="•"/>
            </a:pPr>
            <a:r>
              <a:rPr lang="fi-FI" sz="1800">
                <a:latin typeface="Raleway"/>
                <a:ea typeface="Raleway"/>
                <a:cs typeface="Raleway"/>
                <a:sym typeface="Raleway"/>
              </a:rPr>
              <a:t>Jokainen väylä pelataan heittämällä avausheitto erikseen merkityltä avauspaikalta (tii)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-2984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Raleway"/>
              <a:buChar char="•"/>
            </a:pPr>
            <a:r>
              <a:rPr lang="fi-FI" sz="1800">
                <a:latin typeface="Raleway"/>
                <a:ea typeface="Raleway"/>
                <a:cs typeface="Raleway"/>
                <a:sym typeface="Raleway"/>
              </a:rPr>
              <a:t>Sen jälkeen pelaajat heittävät tarvittavan määrän heittoja, kunnes kiekko päätyy maalikoriin.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-2984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Raleway"/>
              <a:buChar char="•"/>
            </a:pPr>
            <a:r>
              <a:rPr lang="fi-FI" sz="1800">
                <a:latin typeface="Raleway"/>
                <a:ea typeface="Raleway"/>
                <a:cs typeface="Raleway"/>
                <a:sym typeface="Raleway"/>
              </a:rPr>
              <a:t>Seuraava heitto heitetään aina siitä, mihin edellinen heitto päätyi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4" name="Google Shape;194;p7"/>
          <p:cNvSpPr txBox="1"/>
          <p:nvPr>
            <p:ph idx="2" type="body"/>
          </p:nvPr>
        </p:nvSpPr>
        <p:spPr>
          <a:xfrm>
            <a:off x="6172200" y="17583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Raleway"/>
              <a:buChar char="•"/>
            </a:pPr>
            <a:r>
              <a:rPr lang="fi-FI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Heitto suoritetaan laskeutuneen kiekon takaa maalikorin linjassa</a:t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Raleway"/>
              <a:buChar char="•"/>
            </a:pPr>
            <a:r>
              <a:rPr lang="fi-FI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Seuraavan väylän aloittaa aina se pelaaja, joka sai parhaan tuloksen edelliseltä väylältä</a:t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Raleway"/>
              <a:buChar char="•"/>
            </a:pPr>
            <a:r>
              <a:rPr lang="fi-FI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Tasatuloksissa vertaillaan väylätuloksia taaksepäin, kunnes ero löytyy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Pelimuodot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0" name="Google Shape;200;p8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b="1" lang="fi-FI" sz="1800">
                <a:latin typeface="Raleway"/>
                <a:ea typeface="Raleway"/>
                <a:cs typeface="Raleway"/>
                <a:sym typeface="Raleway"/>
              </a:rPr>
              <a:t>Parigolf </a:t>
            </a:r>
            <a:r>
              <a:rPr lang="fi-FI" sz="1800">
                <a:latin typeface="Raleway"/>
                <a:ea typeface="Raleway"/>
                <a:cs typeface="Raleway"/>
                <a:sym typeface="Raleway"/>
              </a:rPr>
              <a:t>ja </a:t>
            </a:r>
            <a:r>
              <a:rPr b="1" lang="fi-FI" sz="1800">
                <a:latin typeface="Raleway"/>
                <a:ea typeface="Raleway"/>
                <a:cs typeface="Raleway"/>
                <a:sym typeface="Raleway"/>
              </a:rPr>
              <a:t>joukkuegolf</a:t>
            </a:r>
            <a:r>
              <a:rPr lang="fi-FI" sz="1800">
                <a:latin typeface="Raleway"/>
                <a:ea typeface="Raleway"/>
                <a:cs typeface="Raleway"/>
                <a:sym typeface="Raleway"/>
              </a:rPr>
              <a:t> ovat </a:t>
            </a:r>
            <a:r>
              <a:rPr lang="fi-FI" sz="1800" u="sng">
                <a:latin typeface="Raleway"/>
                <a:ea typeface="Raleway"/>
                <a:cs typeface="Raleway"/>
                <a:sym typeface="Raleway"/>
              </a:rPr>
              <a:t>loistavia</a:t>
            </a:r>
            <a:r>
              <a:rPr lang="fi-FI" sz="1800">
                <a:latin typeface="Raleway"/>
                <a:ea typeface="Raleway"/>
                <a:cs typeface="Raleway"/>
                <a:sym typeface="Raleway"/>
              </a:rPr>
              <a:t> pelimuotoja oppilaiden kanssa</a:t>
            </a:r>
            <a:r>
              <a:rPr b="1" lang="fi-FI" sz="180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i-FI" sz="1800">
                <a:latin typeface="Raleway"/>
                <a:ea typeface="Raleway"/>
                <a:cs typeface="Raleway"/>
                <a:sym typeface="Raleway"/>
              </a:rPr>
              <a:t>pelattaviksi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fi-FI" sz="1800">
                <a:latin typeface="Raleway"/>
                <a:ea typeface="Raleway"/>
                <a:cs typeface="Raleway"/>
                <a:sym typeface="Raleway"/>
              </a:rPr>
              <a:t>Parigolfissa pelataan nimen mukaisesti pareina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fi-FI" sz="1800">
                <a:latin typeface="Raleway"/>
                <a:ea typeface="Raleway"/>
                <a:cs typeface="Raleway"/>
                <a:sym typeface="Raleway"/>
              </a:rPr>
              <a:t>Parigolfia voi pelata esimerkiksi niin, että kumpikin parista heittää ja peliä jatketaan paremmasta heitosta parhaan tuloksen saavuttamiseksi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1" name="Google Shape;201;p8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●"/>
            </a:pPr>
            <a:r>
              <a:rPr lang="fi-FI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Toinen tapa on vuorotella heittoja pelaajien välillä</a:t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●"/>
            </a:pPr>
            <a:r>
              <a:rPr lang="fi-FI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Samat pelitavat toimivat hyvin myös joukkuegolfissa</a:t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●"/>
            </a:pPr>
            <a:r>
              <a:rPr lang="fi-FI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Joukkuegolfissa vuorotellen heitettäessä korostuu yhteistyö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Pelin idea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9" name="Google Shape;89;p3"/>
          <p:cNvSpPr txBox="1"/>
          <p:nvPr>
            <p:ph idx="1" type="body"/>
          </p:nvPr>
        </p:nvSpPr>
        <p:spPr>
          <a:xfrm>
            <a:off x="838200" y="2137050"/>
            <a:ext cx="10862400" cy="27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"/>
              <a:buChar char="●"/>
            </a:pPr>
            <a:r>
              <a:rPr lang="fi-FI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Frisbeegolfissa kierretään rata, joka koostuu tietystä määrästä väyliä (yleensä 9 tai 18)</a:t>
            </a:r>
            <a:br>
              <a:rPr lang="fi-FI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2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"/>
              <a:buChar char="●"/>
            </a:pPr>
            <a:r>
              <a:rPr b="0" i="0" lang="fi-FI" sz="22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Rata on tarkoitus pelata mahdollisimman vähillä heitoilla</a:t>
            </a:r>
            <a:endParaRPr sz="2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"/>
              <a:buChar char="●"/>
            </a:pPr>
            <a:r>
              <a:rPr b="0" i="0" lang="fi-FI" sz="22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Yhteenlasketuista heitoista muodostuu kierrostulos</a:t>
            </a:r>
            <a:endParaRPr sz="2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"/>
              <a:buChar char="●"/>
            </a:pPr>
            <a:r>
              <a:rPr b="0" i="0" lang="fi-FI" sz="22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Pienimmän tuloksen heittänyt pelaaja on voittaja</a:t>
            </a:r>
            <a:endParaRPr sz="800"/>
          </a:p>
          <a:p>
            <a:pPr indent="-279400" lvl="0" marL="635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Frisbeen heittämisen perusas</a:t>
            </a:r>
            <a:r>
              <a:rPr lang="fi-FI" sz="4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iat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7" name="Google Shape;207;p12"/>
          <p:cNvSpPr txBox="1"/>
          <p:nvPr>
            <p:ph idx="1" type="body"/>
          </p:nvPr>
        </p:nvSpPr>
        <p:spPr>
          <a:xfrm>
            <a:off x="838200" y="1923600"/>
            <a:ext cx="10515600" cy="30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Raleway"/>
              <a:buChar char="●"/>
            </a:pPr>
            <a:r>
              <a:rPr lang="fi-FI" sz="2000">
                <a:latin typeface="Raleway"/>
                <a:ea typeface="Raleway"/>
                <a:cs typeface="Raleway"/>
                <a:sym typeface="Raleway"/>
              </a:rPr>
              <a:t>Frisbeegolfkiekko tarvitsee lentääkseen sopivan määrän kierrettä, voimaa ja oikeanlaisen suuntakulman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000">
              <a:latin typeface="Raleway"/>
              <a:ea typeface="Raleway"/>
              <a:cs typeface="Raleway"/>
              <a:sym typeface="Raleway"/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Raleway"/>
              <a:buChar char="●"/>
            </a:pPr>
            <a:r>
              <a:rPr lang="fi-FI" sz="2000">
                <a:latin typeface="Raleway"/>
                <a:ea typeface="Raleway"/>
                <a:cs typeface="Raleway"/>
                <a:sym typeface="Raleway"/>
              </a:rPr>
              <a:t>Kierre muodostuu käden piiskamaisesta liikkeestä, ranteesta ja sormista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000">
              <a:latin typeface="Raleway"/>
              <a:ea typeface="Raleway"/>
              <a:cs typeface="Raleway"/>
              <a:sym typeface="Raleway"/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Raleway"/>
              <a:buChar char="●"/>
            </a:pPr>
            <a:r>
              <a:rPr lang="fi-FI" sz="2000">
                <a:latin typeface="Raleway"/>
                <a:ea typeface="Raleway"/>
                <a:cs typeface="Raleway"/>
                <a:sym typeface="Raleway"/>
              </a:rPr>
              <a:t>Voimaa tuotetaan koko keholla, ei pelkästään käden avulla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000">
              <a:latin typeface="Raleway"/>
              <a:ea typeface="Raleway"/>
              <a:cs typeface="Raleway"/>
              <a:sym typeface="Raleway"/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Raleway"/>
              <a:buChar char="●"/>
            </a:pPr>
            <a:r>
              <a:rPr lang="fi-FI" sz="2000">
                <a:latin typeface="Raleway"/>
                <a:ea typeface="Raleway"/>
                <a:cs typeface="Raleway"/>
                <a:sym typeface="Raleway"/>
              </a:rPr>
              <a:t>Suuntakulma hallitaan oikeanlaisella tekniikalla ja liikeradoilla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  <a:p>
            <a:pPr indent="-1079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Frisbeegolfkiekot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3" name="Google Shape;213;p13"/>
          <p:cNvSpPr txBox="1"/>
          <p:nvPr>
            <p:ph idx="1" type="body"/>
          </p:nvPr>
        </p:nvSpPr>
        <p:spPr>
          <a:xfrm>
            <a:off x="839425" y="1628800"/>
            <a:ext cx="10515600" cy="46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fi-FI" sz="2000">
                <a:latin typeface="Raleway"/>
                <a:ea typeface="Raleway"/>
                <a:cs typeface="Raleway"/>
                <a:sym typeface="Raleway"/>
              </a:rPr>
              <a:t>Kiekot voidaan jakaa kolmeen päätyyppiin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fi-FI" sz="1600">
                <a:latin typeface="Raleway"/>
                <a:ea typeface="Raleway"/>
                <a:cs typeface="Raleway"/>
                <a:sym typeface="Raleway"/>
              </a:rPr>
              <a:t>Putteri ( Putter)</a:t>
            </a:r>
            <a:endParaRPr b="1" sz="1600"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Raleway"/>
              <a:buChar char="•"/>
            </a:pPr>
            <a:r>
              <a:rPr lang="fi-FI" sz="1600">
                <a:latin typeface="Raleway"/>
                <a:ea typeface="Raleway"/>
                <a:cs typeface="Raleway"/>
                <a:sym typeface="Raleway"/>
              </a:rPr>
              <a:t>Sopiva paino 150g-165g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fi-FI" sz="1600">
                <a:latin typeface="Raleway"/>
                <a:ea typeface="Raleway"/>
                <a:cs typeface="Raleway"/>
                <a:sym typeface="Raleway"/>
              </a:rPr>
              <a:t>Lähestymiskiekko (Midrange)</a:t>
            </a:r>
            <a:endParaRPr b="1" sz="1600"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Raleway"/>
              <a:buChar char="•"/>
            </a:pPr>
            <a:r>
              <a:rPr lang="fi-FI" sz="1600">
                <a:latin typeface="Raleway"/>
                <a:ea typeface="Raleway"/>
                <a:cs typeface="Raleway"/>
                <a:sym typeface="Raleway"/>
              </a:rPr>
              <a:t>Sopiva paino 150g-165g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i-FI" sz="1600">
                <a:latin typeface="Raleway"/>
                <a:ea typeface="Raleway"/>
                <a:cs typeface="Raleway"/>
                <a:sym typeface="Raleway"/>
              </a:rPr>
              <a:t>Väylä draiveri (Fairway Driver)</a:t>
            </a:r>
            <a:endParaRPr b="1"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i-FI" sz="1600">
                <a:latin typeface="Raleway"/>
                <a:ea typeface="Raleway"/>
                <a:cs typeface="Raleway"/>
                <a:sym typeface="Raleway"/>
              </a:rPr>
              <a:t>Pituus draiveri (Distance Driver)</a:t>
            </a:r>
            <a:endParaRPr b="1"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•"/>
            </a:pPr>
            <a:r>
              <a:rPr lang="fi-FI" sz="1600">
                <a:latin typeface="Raleway"/>
                <a:ea typeface="Raleway"/>
                <a:cs typeface="Raleway"/>
                <a:sym typeface="Raleway"/>
              </a:rPr>
              <a:t>Sopiva paino 150g-165g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14" name="Google Shape;21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0413" y="692695"/>
            <a:ext cx="2160240" cy="1439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20413" y="2564904"/>
            <a:ext cx="2199847" cy="1466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20413" y="4289648"/>
            <a:ext cx="2199847" cy="1466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lang="fi-FI" sz="4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Lämmittely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2" name="Google Shape;222;p14"/>
          <p:cNvSpPr txBox="1"/>
          <p:nvPr>
            <p:ph idx="1" type="body"/>
          </p:nvPr>
        </p:nvSpPr>
        <p:spPr>
          <a:xfrm>
            <a:off x="838200" y="1842450"/>
            <a:ext cx="10515600" cy="3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Raleway"/>
              <a:buChar char="●"/>
            </a:pPr>
            <a:r>
              <a:rPr lang="fi-FI" sz="2000">
                <a:latin typeface="Raleway"/>
                <a:ea typeface="Raleway"/>
                <a:cs typeface="Raleway"/>
                <a:sym typeface="Raleway"/>
              </a:rPr>
              <a:t>Frisbeegolf on heittolaji, jossa tavoitteena on räjähtävä voimantuotto</a:t>
            </a:r>
            <a:endParaRPr sz="18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000">
              <a:latin typeface="Raleway"/>
              <a:ea typeface="Raleway"/>
              <a:cs typeface="Raleway"/>
              <a:sym typeface="Raleway"/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Raleway"/>
              <a:buChar char="●"/>
            </a:pPr>
            <a:r>
              <a:rPr lang="fi-FI" sz="2000">
                <a:latin typeface="Raleway"/>
                <a:ea typeface="Raleway"/>
                <a:cs typeface="Raleway"/>
                <a:sym typeface="Raleway"/>
              </a:rPr>
              <a:t>Siksi on tärkeää lämmitellä hyvin ennen heittämistä</a:t>
            </a:r>
            <a:endParaRPr sz="18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000">
              <a:latin typeface="Raleway"/>
              <a:ea typeface="Raleway"/>
              <a:cs typeface="Raleway"/>
              <a:sym typeface="Raleway"/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Raleway"/>
              <a:buChar char="●"/>
            </a:pPr>
            <a:r>
              <a:rPr lang="fi-FI" sz="2000">
                <a:latin typeface="Raleway"/>
                <a:ea typeface="Raleway"/>
                <a:cs typeface="Raleway"/>
                <a:sym typeface="Raleway"/>
              </a:rPr>
              <a:t>Erinomaisia lämmittelytapoja ovat kaikki liikkuvuutta ja liikeratoja avaavat liikkeet</a:t>
            </a:r>
            <a:br>
              <a:rPr lang="fi-FI" sz="2000">
                <a:latin typeface="Raleway"/>
                <a:ea typeface="Raleway"/>
                <a:cs typeface="Raleway"/>
                <a:sym typeface="Raleway"/>
              </a:rPr>
            </a:br>
            <a:r>
              <a:rPr lang="fi-FI" sz="2000">
                <a:latin typeface="Raleway"/>
                <a:ea typeface="Raleway"/>
                <a:cs typeface="Raleway"/>
                <a:sym typeface="Raleway"/>
              </a:rPr>
              <a:t>sekä dynaamiset venytykset ja lihasten aktivoinnit</a:t>
            </a:r>
            <a:endParaRPr sz="18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000">
              <a:latin typeface="Raleway"/>
              <a:ea typeface="Raleway"/>
              <a:cs typeface="Raleway"/>
              <a:sym typeface="Raleway"/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Raleway"/>
              <a:buChar char="●"/>
            </a:pPr>
            <a:r>
              <a:rPr lang="fi-FI" sz="2000">
                <a:latin typeface="Raleway"/>
                <a:ea typeface="Raleway"/>
                <a:cs typeface="Raleway"/>
                <a:sym typeface="Raleway"/>
              </a:rPr>
              <a:t>Tärkeää on lämmitellä koko kehoa, pelkkä heittokäsi ei riitä</a:t>
            </a:r>
            <a:endParaRPr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d44f453022_0_0"/>
          <p:cNvSpPr txBox="1"/>
          <p:nvPr>
            <p:ph type="title"/>
          </p:nvPr>
        </p:nvSpPr>
        <p:spPr>
          <a:xfrm>
            <a:off x="1573650" y="247500"/>
            <a:ext cx="9044700" cy="10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lang="fi-FI" sz="4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heittotekniikat ja vaiheet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8" name="Google Shape;228;gd44f45302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0775" y="1122700"/>
            <a:ext cx="7550449" cy="503242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d44f453022_0_0"/>
          <p:cNvSpPr txBox="1"/>
          <p:nvPr/>
        </p:nvSpPr>
        <p:spPr>
          <a:xfrm>
            <a:off x="10419900" y="6473100"/>
            <a:ext cx="1772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>
                <a:solidFill>
                  <a:srgbClr val="FFFFFF"/>
                </a:solidFill>
              </a:rPr>
              <a:t>Kuva: Pauli Pottonen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rystyheitto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5" name="Google Shape;23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1904" y="1772816"/>
            <a:ext cx="5738092" cy="382446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5"/>
          <p:cNvSpPr txBox="1"/>
          <p:nvPr/>
        </p:nvSpPr>
        <p:spPr>
          <a:xfrm>
            <a:off x="551375" y="1844825"/>
            <a:ext cx="42486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Frisbeegolfin rystypuolen paikaltaan heittoasento sivusta kuvattuna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Paino tukevasti molemmilla jaloilla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Jousto polvista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Etujalan kantapää ja takajalan varpaat muodostavat linjan kohti heittosuuntaa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Heittokäden puoleinen kylki osoittaa kohti heittosuuntaa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rystyheitto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2" name="Google Shape;24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1904" y="1772816"/>
            <a:ext cx="5738092" cy="3824461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6"/>
          <p:cNvSpPr txBox="1"/>
          <p:nvPr/>
        </p:nvSpPr>
        <p:spPr>
          <a:xfrm>
            <a:off x="551375" y="1844825"/>
            <a:ext cx="4248600" cy="41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Frisbeegolfin rystypuolen paikaltaan heittoasento takaa kuvattuna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Paino tukevasti molemmilla jaloilla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Jousto polvista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Etujalan kantapää ja takajalan varpaat muodostavat linjan kohti heittosuuntaa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Heittokäden puoleinen kylki osoittaa kohti heittosuuntaa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rystyheitto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9" name="Google Shape;24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1904" y="1772816"/>
            <a:ext cx="5738092" cy="382446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7"/>
          <p:cNvSpPr txBox="1"/>
          <p:nvPr/>
        </p:nvSpPr>
        <p:spPr>
          <a:xfrm>
            <a:off x="551375" y="1844825"/>
            <a:ext cx="42486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Frisbeegolfin rystypuolen paikaltaan heittoasento sivusta kuvattuna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Heiton ns. ”viritys” tapahtuu</a:t>
            </a:r>
            <a:r>
              <a:rPr lang="fi-FI" sz="1600">
                <a:latin typeface="Raleway"/>
                <a:ea typeface="Raleway"/>
                <a:cs typeface="Raleway"/>
                <a:sym typeface="Raleway"/>
              </a:rPr>
              <a:t> hartiakäännön avulla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Hartialinja kääntyy n. 90 asteen kulmaan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Paino siirtyy takajalalle ja etujalan kantapää nousee ilmaan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Lantio kääntyy osoittamaan takaviiston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rystyheitto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56" name="Google Shape;25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1905" y="1772816"/>
            <a:ext cx="5738090" cy="382446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8"/>
          <p:cNvSpPr txBox="1"/>
          <p:nvPr/>
        </p:nvSpPr>
        <p:spPr>
          <a:xfrm>
            <a:off x="551375" y="1844825"/>
            <a:ext cx="4248600" cy="41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Frisbeegolfin rystypuolen paikaltaan heittoasento takaa kuvattuna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-"/>
            </a:pPr>
            <a:r>
              <a:rPr lang="fi-FI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Heiton ns. ”viritys” tapahtuu hartiakäännön avulla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Hartialinja kääntyy n. 90 asteen kulmaan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Paino siirtyy takajalalle ja etujalan kantapää nousee ilmaan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Lantio kääntyy osoittamaan takaviiston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rystyheitto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63" name="Google Shape;26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1905" y="1772816"/>
            <a:ext cx="5738092" cy="382446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9"/>
          <p:cNvSpPr txBox="1"/>
          <p:nvPr/>
        </p:nvSpPr>
        <p:spPr>
          <a:xfrm>
            <a:off x="551375" y="1844825"/>
            <a:ext cx="4248600" cy="3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Frisbeegolfin rystypuolen paikaltaan heittoasento sivusta kuvattuna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Heitto saatetaan alulle jalkojen avulla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Painoa siirretään takajalalta etujalalle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-"/>
            </a:pPr>
            <a:r>
              <a:rPr lang="fi-FI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Etujalka laskeutuu maahan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Lantio lähtee kiertymään eteenpäin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Keskivartalo ja hartialinja kääntyvät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Käsi kuljettaa kiekkoa</a:t>
            </a:r>
            <a:r>
              <a:rPr lang="fi-FI" sz="1600">
                <a:latin typeface="Raleway"/>
                <a:ea typeface="Raleway"/>
                <a:cs typeface="Raleway"/>
                <a:sym typeface="Raleway"/>
              </a:rPr>
              <a:t> vaakatasossa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rystyheitto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70" name="Google Shape;27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1905" y="1772816"/>
            <a:ext cx="5738089" cy="382445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0"/>
          <p:cNvSpPr txBox="1"/>
          <p:nvPr/>
        </p:nvSpPr>
        <p:spPr>
          <a:xfrm>
            <a:off x="551375" y="1844825"/>
            <a:ext cx="4248600" cy="41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Frisbeegolfin rystypuolen paikaltaan heittoasento takaa kuvattuna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-"/>
            </a:pPr>
            <a:r>
              <a:rPr lang="fi-FI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Heitto saatetaan alulle jalkojen avulla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-"/>
            </a:pPr>
            <a:r>
              <a:rPr lang="fi-FI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Painoa siirretään takajalalta etujalalle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-"/>
            </a:pPr>
            <a:r>
              <a:rPr lang="fi-FI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Etujalka laskeutuu maahan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-"/>
            </a:pPr>
            <a:r>
              <a:rPr lang="fi-FI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Lantio lähtee kiertymään eteenpäin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-"/>
            </a:pPr>
            <a:r>
              <a:rPr lang="fi-FI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Keskivartalo ja hartialinja kääntyvät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-"/>
            </a:pPr>
            <a:r>
              <a:rPr lang="fi-FI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Käsi kuljettaa kiekkoa vaakatasossa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cc58274bed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lang="fi-FI" sz="4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Etiketti</a:t>
            </a:r>
            <a:endParaRPr sz="1000"/>
          </a:p>
        </p:txBody>
      </p:sp>
      <p:sp>
        <p:nvSpPr>
          <p:cNvPr id="95" name="Google Shape;95;gcc58274bed_0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"/>
              <a:buChar char="●"/>
            </a:pPr>
            <a:r>
              <a:rPr lang="fi-FI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 on hyvin sosiaalinen laji yksilölajiksi</a:t>
            </a:r>
            <a:br>
              <a:rPr lang="fi-FI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2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"/>
              <a:buChar char="●"/>
            </a:pPr>
            <a:r>
              <a:rPr lang="fi-FI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Pelin luonteeseen kuuluu pelaajien keskinäinen kunnioitus ja arvostus</a:t>
            </a:r>
            <a:br>
              <a:rPr lang="fi-FI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2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"/>
              <a:buChar char="●"/>
            </a:pPr>
            <a:r>
              <a:rPr lang="fi-FI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Frisbeegolfissa ei ole tuomareita, vaan pelaajat ratkovat ja tulkitsevat yhdessä tilanteita sääntöjen avulla</a:t>
            </a:r>
            <a:br>
              <a:rPr lang="fi-FI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fi-FI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i="1" lang="fi-FI" sz="2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→  Tämän vuoksi frisbeegolf onkin erinomainen tapa kasvattaa kommunikointitaitoisia kansalaisia, jotka kykenevät keskinäiseen ongelmanratkaisuun</a:t>
            </a:r>
            <a:endParaRPr i="1" sz="2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ae386379cc_0_3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rystyheitto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77" name="Google Shape;277;gae386379cc_0_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1905" y="1772816"/>
            <a:ext cx="5738092" cy="3824457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ae386379cc_0_35"/>
          <p:cNvSpPr txBox="1"/>
          <p:nvPr/>
        </p:nvSpPr>
        <p:spPr>
          <a:xfrm>
            <a:off x="551375" y="1844825"/>
            <a:ext cx="4248600" cy="36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Frisbeegolfin rystypuolen paikaltaan heittoasento sivusta kuvattuna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Kiekko irtoaa heittäjän kädestä keholla tuotetun voiman johdosta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Etujalka kiertyy eteen kantapään kautta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Lantio kääntyy osoittamaan eteen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Käsi saattaa liikkeen vaakasuorassa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Myös ylävartalo kiertyy eteen jatkaen liikettä heittokäden kanssa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rystyheitto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84" name="Google Shape;28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1905" y="1772816"/>
            <a:ext cx="5738089" cy="3824458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1"/>
          <p:cNvSpPr txBox="1"/>
          <p:nvPr/>
        </p:nvSpPr>
        <p:spPr>
          <a:xfrm>
            <a:off x="551375" y="1844825"/>
            <a:ext cx="42486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Frisbeegolfin rystypuolen paikaltaan heittoasento sivusta kuvattuna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Kiekko irtoaa heittäjän kädestä keholla tuotetun voiman johdosta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Etujalka kiertyy eteen kantapään kautta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Lantio kääntyy osoittamaan eteen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Käsi saattaa liikkeen vaakasuorassa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Myös ylävartalo kiertyy eteen jatkaen liikettä heittokäden kanssa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rystyheitto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91" name="Google Shape;29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1906" y="1772816"/>
            <a:ext cx="5738087" cy="382445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2"/>
          <p:cNvSpPr txBox="1"/>
          <p:nvPr/>
        </p:nvSpPr>
        <p:spPr>
          <a:xfrm>
            <a:off x="551375" y="1844825"/>
            <a:ext cx="4248600" cy="36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Frisbeegolfin rystypuolen paikaltaan heittoasento takaa kuvattuna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Kiekko irtoaa heittäjän kädestä keholla tuotetun voiman johdosta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Etujalka kiertyy eteen kantapään kautta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Lantio kääntyy osoittamaan eteen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Käsi saattaa liikkeen vaakasuorassa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Myös ylävartalo kiertyy eteen jatkaen liikettä heittokäden kanssa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kämmenheitto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98" name="Google Shape;29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1906" y="1772816"/>
            <a:ext cx="5738087" cy="382445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3"/>
          <p:cNvSpPr txBox="1"/>
          <p:nvPr/>
        </p:nvSpPr>
        <p:spPr>
          <a:xfrm>
            <a:off x="551375" y="1844825"/>
            <a:ext cx="42486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Frisbeegolfin kämmenpuolen paikaltaan heittoasento sivusta kuvattuna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Etujalka (heittokättä vastakkainen) osoittaa eteenpäin kohti heittosuuntaa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Takajalka on n. 45 asteen kulmassa, mutta ei kuitenkaan suoraan etujalan takana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Rintamasuunta osoittaa kohti heittosuuntaa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Kyynärpää osoittaa tässä vaiheessa taakse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kämmenheitto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05" name="Google Shape;30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1906" y="1772816"/>
            <a:ext cx="5738086" cy="3824457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4"/>
          <p:cNvSpPr txBox="1"/>
          <p:nvPr/>
        </p:nvSpPr>
        <p:spPr>
          <a:xfrm>
            <a:off x="551375" y="1844825"/>
            <a:ext cx="4248600" cy="39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Frisbeegolfin kämmenpuolen paikaltaan heittoasento takaa kuvattuna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Etujalka (heittokättä vastakkainen) osoittaa eteenpäin kohti heittosuuntaa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Takajalka on n. 45 asteen kulmassa, mutta ei kuitenkaan suoraan etujalan takana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Rintamasuunta osoittaa kohti heittosuuntaa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Kyynärpää osoittaa tässä vaiheessa taakse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kämmenheitto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12" name="Google Shape;31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1906" y="1772816"/>
            <a:ext cx="5738086" cy="382445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5"/>
          <p:cNvSpPr txBox="1"/>
          <p:nvPr/>
        </p:nvSpPr>
        <p:spPr>
          <a:xfrm>
            <a:off x="551375" y="1844825"/>
            <a:ext cx="42486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Frisbeegolfin kämmenpuolen paikaltaan heittoasento sivusta kuvattuna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Kiekko viedään suoralla linjalla taakse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Paino siirtyy takajalle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Etujalan päkiä nousee hieman irti maasta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Kyynärpää osoittaa nyt eteen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kämmenheitto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19" name="Google Shape;31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1907" y="1772816"/>
            <a:ext cx="5738084" cy="382445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6"/>
          <p:cNvSpPr txBox="1"/>
          <p:nvPr/>
        </p:nvSpPr>
        <p:spPr>
          <a:xfrm>
            <a:off x="551375" y="1844825"/>
            <a:ext cx="4248600" cy="25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Frisbeegolfin kämmenpuolen paikaltaan heittoasento takaa kuvattuna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Kiekko viedään suoralla linjalla taakse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Paino siirtyy takajalle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Etujalan päkiä nousee hieman irti maasta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Kyynärpää osoittaa nyt eteen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kämmenheitto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26" name="Google Shape;32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3792" y="1844824"/>
            <a:ext cx="3512404" cy="234103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7"/>
          <p:cNvSpPr txBox="1"/>
          <p:nvPr/>
        </p:nvSpPr>
        <p:spPr>
          <a:xfrm>
            <a:off x="551375" y="1844825"/>
            <a:ext cx="35124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Frisbeegolfin kämmenpuolen paikaltaan heittoasento sivusta kuvattuna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Heittoliike lähtee lantiosta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Paino siirtyy takajalalta etujalalle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Käsi lähtee tuottamaan piiskamaista liikettä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Kyynärpää </a:t>
            </a:r>
            <a:r>
              <a:rPr b="0" i="0" lang="fi-FI" sz="1600" u="sng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johdattaa </a:t>
            </a: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liikettä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28" name="Google Shape;32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96200" y="1844824"/>
            <a:ext cx="3512404" cy="2341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kämmenheitto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34" name="Google Shape;33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1907" y="1772816"/>
            <a:ext cx="5738084" cy="382445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8"/>
          <p:cNvSpPr txBox="1"/>
          <p:nvPr/>
        </p:nvSpPr>
        <p:spPr>
          <a:xfrm>
            <a:off x="551375" y="1844825"/>
            <a:ext cx="3512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Frisbeegolfin kämmenpuolen paikaltaan heittoasento takaa kuvattuna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Heittoliike lähtee lantiosta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Paino siirtyy takajalalta etujalalle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Käsi lähtee tuottamaan piiskamaista liikettä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Kyynärpää </a:t>
            </a:r>
            <a:r>
              <a:rPr b="0" i="0" lang="fi-FI" sz="1600" u="sng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johdattaa</a:t>
            </a: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liikettä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kämmenheitto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41" name="Google Shape;34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1907" y="1772816"/>
            <a:ext cx="5738083" cy="382445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9"/>
          <p:cNvSpPr txBox="1"/>
          <p:nvPr/>
        </p:nvSpPr>
        <p:spPr>
          <a:xfrm>
            <a:off x="551375" y="1844826"/>
            <a:ext cx="42486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Frisbeegolfin kämmenpuolen paikaltaan heittoasento sivusta kuvattuna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Liike jatkuu rystyheiton tavoin liikkeen saatolla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Käsi jatkaa liikettä vaakatasossa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Ranne ei käänny vaan pysyy melko neutraalissa asennossa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c58274bed_0_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sz="4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Etiketti</a:t>
            </a:r>
            <a:endParaRPr sz="1000"/>
          </a:p>
        </p:txBody>
      </p:sp>
      <p:sp>
        <p:nvSpPr>
          <p:cNvPr id="101" name="Google Shape;101;gcc58274bed_0_7"/>
          <p:cNvSpPr txBox="1"/>
          <p:nvPr>
            <p:ph idx="1" type="body"/>
          </p:nvPr>
        </p:nvSpPr>
        <p:spPr>
          <a:xfrm>
            <a:off x="838200" y="1785300"/>
            <a:ext cx="10515600" cy="32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"/>
              <a:buChar char="●"/>
            </a:pPr>
            <a:r>
              <a:rPr lang="fi-FI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säännöt on suunniteltu reilun pelin hengen edistämiseksi.</a:t>
            </a:r>
            <a:endParaRPr sz="2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"/>
              <a:buChar char="●"/>
            </a:pPr>
            <a:r>
              <a:rPr lang="fi-FI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Sääntöjä tulkitessa käytetään sitä sääntöä, joka lähimmin käsittelee kyseistä aihetta.</a:t>
            </a:r>
            <a:br>
              <a:rPr lang="fi-FI" sz="1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fi-FI" sz="1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i="1" lang="fi-FI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Jos jotain tilannetta ei täsmällisesti määritellä säännöissä, noudatetaan reiluuden periaatetta.</a:t>
            </a:r>
            <a:br>
              <a:rPr i="1" lang="fi-FI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i="1" lang="fi-FI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i="1" lang="fi-FI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Reiluuden määrittämiseen on usein paras käyttää lähintä olemassa olevaa sääntöä tai säännön henkeä	</a:t>
            </a:r>
            <a:endParaRPr sz="2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kämmenheitto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48" name="Google Shape;34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1907" y="1772816"/>
            <a:ext cx="5738083" cy="382445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0"/>
          <p:cNvSpPr txBox="1"/>
          <p:nvPr/>
        </p:nvSpPr>
        <p:spPr>
          <a:xfrm>
            <a:off x="551375" y="1844826"/>
            <a:ext cx="4248600" cy="36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Frisbeegolfin kämmenpuolen paikaltaan heittoasento takaa kuvattuna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Liike jatkuu rystyheiton tavoin liikkeen saatolla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Käsi jatkaa liikettä vaakatasossa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Ranne ei käänny vaan pysyy melko neutraalissa asennossa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kämmenheitto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55" name="Google Shape;35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1908" y="1772816"/>
            <a:ext cx="5738081" cy="3824454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1"/>
          <p:cNvSpPr txBox="1"/>
          <p:nvPr/>
        </p:nvSpPr>
        <p:spPr>
          <a:xfrm>
            <a:off x="551375" y="1844826"/>
            <a:ext cx="4248600" cy="36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Frisbeegolfin kämmenpuolen paikaltaan heittoasento takaa kuvattuna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Liike jatkuu rystyheiton tavoin liikkeen saatolla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Käsi jatkaa liikettä vaakatasossa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Ranne ei käänny vaan pysyy melko neutraalissa asennossa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b75cefdc32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</a:t>
            </a:r>
            <a:r>
              <a:rPr lang="fi-FI" sz="4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puttaaminen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62" name="Google Shape;362;gb75cefdc32_0_0"/>
          <p:cNvPicPr preferRelativeResize="0"/>
          <p:nvPr/>
        </p:nvPicPr>
        <p:blipFill rotWithShape="1">
          <a:blip r:embed="rId3">
            <a:alphaModFix/>
          </a:blip>
          <a:srcRect b="0" l="7798" r="7806" t="0"/>
          <a:stretch/>
        </p:blipFill>
        <p:spPr>
          <a:xfrm>
            <a:off x="5231908" y="1772816"/>
            <a:ext cx="5738083" cy="3824453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gb75cefdc32_0_0"/>
          <p:cNvSpPr txBox="1"/>
          <p:nvPr/>
        </p:nvSpPr>
        <p:spPr>
          <a:xfrm>
            <a:off x="551375" y="1844826"/>
            <a:ext cx="4248600" cy="36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Frisbeegolfin puttiasento sivusta kuvattuna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Heittokäden puoleinen jalka edessä ja vastakkainen jalka takana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Tukeva asento, jossa painonsiirto onnistuu jalkojen välillä 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Rintamasuunta on kohti koria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b75cefdc32_0_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</a:t>
            </a:r>
            <a:r>
              <a:rPr lang="fi-FI" sz="4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puttaaminen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69" name="Google Shape;369;gb75cefdc32_0_6"/>
          <p:cNvPicPr preferRelativeResize="0"/>
          <p:nvPr/>
        </p:nvPicPr>
        <p:blipFill rotWithShape="1">
          <a:blip r:embed="rId3">
            <a:alphaModFix/>
          </a:blip>
          <a:srcRect b="0" l="7798" r="7806" t="0"/>
          <a:stretch/>
        </p:blipFill>
        <p:spPr>
          <a:xfrm>
            <a:off x="5231908" y="1772816"/>
            <a:ext cx="5738083" cy="3824453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gb75cefdc32_0_6"/>
          <p:cNvSpPr txBox="1"/>
          <p:nvPr/>
        </p:nvSpPr>
        <p:spPr>
          <a:xfrm>
            <a:off x="551375" y="1844826"/>
            <a:ext cx="4248600" cy="36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Frisbeegolfin puttiasento sivusta kuvattuna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Myös putti lähtee jaloista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Painoa viedään etujalalta takajalalle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b75cefdc32_0_1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Frisbeegolfin </a:t>
            </a:r>
            <a:r>
              <a:rPr lang="fi-FI" sz="4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puttaaminen</a:t>
            </a:r>
            <a:endParaRPr b="0" i="0" sz="4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76" name="Google Shape;376;gb75cefdc32_0_12"/>
          <p:cNvPicPr preferRelativeResize="0"/>
          <p:nvPr/>
        </p:nvPicPr>
        <p:blipFill rotWithShape="1">
          <a:blip r:embed="rId3">
            <a:alphaModFix/>
          </a:blip>
          <a:srcRect b="0" l="7798" r="7806" t="0"/>
          <a:stretch/>
        </p:blipFill>
        <p:spPr>
          <a:xfrm>
            <a:off x="5231908" y="1772816"/>
            <a:ext cx="5738083" cy="3824453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b75cefdc32_0_12"/>
          <p:cNvSpPr txBox="1"/>
          <p:nvPr/>
        </p:nvSpPr>
        <p:spPr>
          <a:xfrm>
            <a:off x="551375" y="1844825"/>
            <a:ext cx="4248600" cy="41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Frisbeegolfin puttiasento sivusta kuvattuna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Paino siirretään takajalalta etujalalle voimakkaasti ponnistamalla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Putin “heittoliike” tapahtuu kehon ja korin välissä ( ei sivulta kuten rysty- tai kämmenheitto)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Puttaaminen muistuttaa enemmän työntämistä / nostamista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Tärkeää on saattaa liike kädellä kohti koria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b="0" i="0" lang="fi-FI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Putin jälkeen käsivarsi ja sormet osoittavat kohti koria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gd44c9d4a98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2663" y="419700"/>
            <a:ext cx="8646676" cy="576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d44c9d4a98_0_5"/>
          <p:cNvSpPr txBox="1"/>
          <p:nvPr/>
        </p:nvSpPr>
        <p:spPr>
          <a:xfrm>
            <a:off x="1857473" y="6182750"/>
            <a:ext cx="8477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-FI" sz="1600">
                <a:solidFill>
                  <a:srgbClr val="FFFFFF"/>
                </a:solidFill>
              </a:rPr>
              <a:t>Pelaajat tutkimassa sääntöjä sähköisestä sääntökirjasta frisbeegolfin SM-kisoissa 2020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08" name="Google Shape;108;gd44c9d4a98_0_5"/>
          <p:cNvSpPr txBox="1"/>
          <p:nvPr/>
        </p:nvSpPr>
        <p:spPr>
          <a:xfrm>
            <a:off x="10543500" y="6534000"/>
            <a:ext cx="153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Kuva: Miika Rajala</a:t>
            </a:r>
            <a:endParaRPr sz="1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44c9d4a98_0_84"/>
          <p:cNvSpPr txBox="1"/>
          <p:nvPr>
            <p:ph type="title"/>
          </p:nvPr>
        </p:nvSpPr>
        <p:spPr>
          <a:xfrm>
            <a:off x="838200" y="365125"/>
            <a:ext cx="10515600" cy="120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Etikett</a:t>
            </a:r>
            <a:r>
              <a:rPr lang="fi-FI" sz="4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 - Käyttäytyminen radalla</a:t>
            </a:r>
            <a:endParaRPr b="0" i="0" sz="26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4" name="Google Shape;114;gd44c9d4a98_0_84"/>
          <p:cNvSpPr txBox="1"/>
          <p:nvPr>
            <p:ph idx="1" type="body"/>
          </p:nvPr>
        </p:nvSpPr>
        <p:spPr>
          <a:xfrm>
            <a:off x="838200" y="1851000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Huomioi alueen muut käyttäjät</a:t>
            </a:r>
            <a:endParaRPr b="1"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Suurin osa radoista sijaitsee julkisissa puistoissa, joissa on paljon muitakin ulkoilijoita.</a:t>
            </a:r>
            <a:b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He eivät välttämättä tiedä, missä väylät sijaitsevat tai edes että puistossa pelataan frisbeegolfia.</a:t>
            </a:r>
            <a:b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Joskus muut ulkoilijat saattavat olla nauttimassa ulkoilmasta keskellä väylää.</a:t>
            </a:r>
            <a:r>
              <a:rPr lang="fi-FI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5" name="Google Shape;115;gd44c9d4a98_0_84"/>
          <p:cNvSpPr txBox="1"/>
          <p:nvPr>
            <p:ph idx="2" type="body"/>
          </p:nvPr>
        </p:nvSpPr>
        <p:spPr>
          <a:xfrm>
            <a:off x="6019800" y="2026500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Heitä voi kohteliaasti pyytää siirtymään, mutta muista, että muilla on yhtä suuri oikeus käyttää puiston palveluja kuin frisbeen heittäjilläkin.</a:t>
            </a:r>
            <a:b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Siksi vastuu julkisten puiston käyttäjien hyvinvoinnista on meillä frisbeen heittäjillä.</a:t>
            </a:r>
            <a:b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●"/>
            </a:pPr>
            <a:r>
              <a:rPr lang="fi-FI" sz="1900" u="sng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Varmistu siis aina, ettei edessäsi ole muita ihmisiä kun heität.</a:t>
            </a:r>
            <a:endParaRPr sz="1600" u="sng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d44c9d4a98_0_163"/>
          <p:cNvSpPr txBox="1"/>
          <p:nvPr>
            <p:ph type="title"/>
          </p:nvPr>
        </p:nvSpPr>
        <p:spPr>
          <a:xfrm>
            <a:off x="838200" y="365125"/>
            <a:ext cx="10515600" cy="120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Etikett</a:t>
            </a:r>
            <a:r>
              <a:rPr lang="fi-FI" sz="4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 - Käyttäytyminen radalla</a:t>
            </a:r>
            <a:endParaRPr b="0" i="0" sz="26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1" name="Google Shape;121;gd44c9d4a98_0_163"/>
          <p:cNvSpPr txBox="1"/>
          <p:nvPr>
            <p:ph idx="1" type="body"/>
          </p:nvPr>
        </p:nvSpPr>
        <p:spPr>
          <a:xfrm>
            <a:off x="838200" y="1851000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Huomioi muut frisbeegolfaajat</a:t>
            </a:r>
            <a:endParaRPr b="1"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Lajimme suosio kasvaa jatkuvasti ja monet radat alkavatkin olla täynnä pelaajia.</a:t>
            </a:r>
            <a:b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Anna edellisen ryhmän pelata väylänsä rauhassa loppuun, ennen kuin avaat.</a:t>
            </a:r>
            <a:b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Vaikka et heittäisikään avausheittoasi korille asti, lähistölle tippuvat frisbeet voivat häiritä puttaajia tai tuntua muuten vain epämukavalta.</a:t>
            </a: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2" name="Google Shape;122;gd44c9d4a98_0_163"/>
          <p:cNvSpPr txBox="1"/>
          <p:nvPr>
            <p:ph idx="2" type="body"/>
          </p:nvPr>
        </p:nvSpPr>
        <p:spPr>
          <a:xfrm>
            <a:off x="6019800" y="1756500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Yleiset käytöstavat</a:t>
            </a:r>
            <a:endParaRPr b="1"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Radalla liikkumiseen pätevät arkipäiväiset hyvät käytöstavat</a:t>
            </a:r>
            <a:b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Frisbeegolfari ei mm. vahingoita, eikä roskaa luontoa</a:t>
            </a:r>
            <a:b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Eväistä syntyvät roskat laitetaan niille tarkoitettuihin roskakoreihin tai viedään kotiin.</a:t>
            </a:r>
            <a:b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Puut, pensaat, oksat ym. luonnolliset esteen jätetään rauhaan, vaikka ne hankaloittaisivat heittoa</a:t>
            </a: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d44c9d4a98_0_242"/>
          <p:cNvSpPr txBox="1"/>
          <p:nvPr>
            <p:ph type="title"/>
          </p:nvPr>
        </p:nvSpPr>
        <p:spPr>
          <a:xfrm>
            <a:off x="838200" y="365125"/>
            <a:ext cx="10515600" cy="120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Etikett</a:t>
            </a:r>
            <a:r>
              <a:rPr lang="fi-FI" sz="4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 - Löytökiekot</a:t>
            </a:r>
            <a:endParaRPr b="0" i="0" sz="26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8" name="Google Shape;128;gd44c9d4a98_0_242"/>
          <p:cNvSpPr txBox="1"/>
          <p:nvPr>
            <p:ph idx="1" type="body"/>
          </p:nvPr>
        </p:nvSpPr>
        <p:spPr>
          <a:xfrm>
            <a:off x="838200" y="1851000"/>
            <a:ext cx="5181600" cy="38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fi-FI" sz="1900">
                <a:latin typeface="Raleway"/>
                <a:ea typeface="Raleway"/>
                <a:cs typeface="Raleway"/>
                <a:sym typeface="Raleway"/>
              </a:rPr>
              <a:t>Kiekon merkitseminen</a:t>
            </a:r>
            <a:endParaRPr b="1" sz="1900"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fi-FI" sz="1900">
                <a:latin typeface="Raleway"/>
                <a:ea typeface="Raleway"/>
                <a:cs typeface="Raleway"/>
                <a:sym typeface="Raleway"/>
              </a:rPr>
              <a:t>Kiekot kannattaa merkitä ennen ensimmäistäkään heittoa</a:t>
            </a:r>
            <a:br>
              <a:rPr lang="fi-FI" sz="1900">
                <a:latin typeface="Raleway"/>
                <a:ea typeface="Raleway"/>
                <a:cs typeface="Raleway"/>
                <a:sym typeface="Raleway"/>
              </a:rPr>
            </a:br>
            <a:endParaRPr sz="1900"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fi-FI" sz="1900">
                <a:latin typeface="Raleway"/>
                <a:ea typeface="Raleway"/>
                <a:cs typeface="Raleway"/>
                <a:sym typeface="Raleway"/>
              </a:rPr>
              <a:t>Virallisissa kisoissa säännöt edellyttävät frisbeiden yksilöllistä merkkausta</a:t>
            </a:r>
            <a:br>
              <a:rPr lang="fi-FI" sz="1900">
                <a:latin typeface="Raleway"/>
                <a:ea typeface="Raleway"/>
                <a:cs typeface="Raleway"/>
                <a:sym typeface="Raleway"/>
              </a:rPr>
            </a:br>
            <a:endParaRPr sz="1900"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fi-FI" sz="1900">
                <a:latin typeface="Raleway"/>
                <a:ea typeface="Raleway"/>
                <a:cs typeface="Raleway"/>
                <a:sym typeface="Raleway"/>
              </a:rPr>
              <a:t>Frisbeen kadottua on suurempi todennäköisyys että saat pelivälineesi takaisin, jos olet merkinnyt sen asianmukaisesti</a:t>
            </a:r>
            <a:br>
              <a:rPr lang="fi-FI" sz="1900">
                <a:latin typeface="Raleway"/>
                <a:ea typeface="Raleway"/>
                <a:cs typeface="Raleway"/>
                <a:sym typeface="Raleway"/>
              </a:rPr>
            </a:br>
            <a:endParaRPr sz="1900"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fi-FI" sz="1900">
                <a:latin typeface="Raleway"/>
                <a:ea typeface="Raleway"/>
                <a:cs typeface="Raleway"/>
                <a:sym typeface="Raleway"/>
              </a:rPr>
              <a:t>Myös </a:t>
            </a:r>
            <a:r>
              <a:rPr lang="fi-FI" sz="1900" u="sng">
                <a:latin typeface="Raleway"/>
                <a:ea typeface="Raleway"/>
                <a:cs typeface="Raleway"/>
                <a:sym typeface="Raleway"/>
              </a:rPr>
              <a:t>koulujen kiekot</a:t>
            </a:r>
            <a:r>
              <a:rPr lang="fi-FI" sz="1900">
                <a:latin typeface="Raleway"/>
                <a:ea typeface="Raleway"/>
                <a:cs typeface="Raleway"/>
                <a:sym typeface="Raleway"/>
              </a:rPr>
              <a:t> kannattaa merkitä näkyvästi, jotta ne voidaan palauttaa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9" name="Google Shape;129;gd44c9d4a98_0_242"/>
          <p:cNvSpPr txBox="1"/>
          <p:nvPr>
            <p:ph idx="2" type="body"/>
          </p:nvPr>
        </p:nvSpPr>
        <p:spPr>
          <a:xfrm>
            <a:off x="6019800" y="2173500"/>
            <a:ext cx="5181600" cy="3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Hyvin merkityssä kiekossa on:</a:t>
            </a:r>
            <a:b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oma nimi</a:t>
            </a: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puhelinnumero</a:t>
            </a: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jos kuulut johonkin frisbeeseuraan</a:t>
            </a:r>
            <a:b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→ seuran nimi</a:t>
            </a:r>
            <a:b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Paikallisilta radoilta löytyneiden kiekkojen kanssa toimiminen</a:t>
            </a: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i-FI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	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44c9d4a98_0_321"/>
          <p:cNvSpPr txBox="1"/>
          <p:nvPr>
            <p:ph type="title"/>
          </p:nvPr>
        </p:nvSpPr>
        <p:spPr>
          <a:xfrm>
            <a:off x="838200" y="365125"/>
            <a:ext cx="10515600" cy="120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</a:pPr>
            <a:r>
              <a:rPr b="0" i="0" lang="fi-FI" sz="4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Etikett</a:t>
            </a:r>
            <a:r>
              <a:rPr lang="fi-FI" sz="4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 - Löytökiekot</a:t>
            </a:r>
            <a:endParaRPr b="0" i="0" sz="26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5" name="Google Shape;135;gd44c9d4a98_0_321"/>
          <p:cNvSpPr txBox="1"/>
          <p:nvPr>
            <p:ph idx="1" type="body"/>
          </p:nvPr>
        </p:nvSpPr>
        <p:spPr>
          <a:xfrm>
            <a:off x="838200" y="1851000"/>
            <a:ext cx="5181600" cy="41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Kiekon palauttaminen</a:t>
            </a:r>
            <a:endParaRPr b="1"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Mikäli löytölaatikkoa ei ole, soita kiekon omistajalle, jos frisbeehen on merkitty puhelinnumero</a:t>
            </a:r>
            <a:b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Jos numeroa ei ole, voit kysellä radalla mahdollisesti muilta pelaavilta, ovatko he kadottaneet kiekon tai tuntevatko he löydetyn frisbeen omistajaa.</a:t>
            </a:r>
            <a:b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Vasta viimeinen vaihtoehto on frisbeen varastaminen.</a:t>
            </a:r>
            <a:b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Kyllä, löytyneen frisbeen omaksi ottaminen </a:t>
            </a:r>
            <a:r>
              <a:rPr lang="fi-FI" sz="1900" u="sng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on rikos</a:t>
            </a: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!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6" name="Google Shape;136;gd44c9d4a98_0_321"/>
          <p:cNvSpPr txBox="1"/>
          <p:nvPr>
            <p:ph idx="2" type="body"/>
          </p:nvPr>
        </p:nvSpPr>
        <p:spPr>
          <a:xfrm>
            <a:off x="6019800" y="2133025"/>
            <a:ext cx="51816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Vaikka frisbeet eivät ole kovin kalliita, niitä kuitenkin katoaa usein</a:t>
            </a:r>
            <a:b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Jos niitä ei koskaan saa takaisin, alkaa harrastuksellekin kertyä kustannuksia.</a:t>
            </a:r>
            <a:b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Monet pelaajat (etenkin kilpapelaajat), kiintyvät omiin, sopivasti kulutettuihin frisbeihin siten, että sellaisen katoaminen on merkittävästi rahallista menetystä suurempi.</a:t>
            </a:r>
            <a:b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●"/>
            </a:pPr>
            <a:r>
              <a:rPr lang="fi-FI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Palauttamalla kiekon, voit tietämättäsi pelastaa kyseisen henkilön päivän!</a:t>
            </a: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i-FI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	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F1F4C"/>
      </a:accent1>
      <a:accent2>
        <a:srgbClr val="ED7D31"/>
      </a:accent2>
      <a:accent3>
        <a:srgbClr val="28527A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Leo</dc:creator>
</cp:coreProperties>
</file>